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24"/>
  </p:notesMasterIdLst>
  <p:handoutMasterIdLst>
    <p:handoutMasterId r:id="rId25"/>
  </p:handoutMasterIdLst>
  <p:sldIdLst>
    <p:sldId id="264" r:id="rId3"/>
    <p:sldId id="328" r:id="rId4"/>
    <p:sldId id="331" r:id="rId5"/>
    <p:sldId id="371" r:id="rId6"/>
    <p:sldId id="334" r:id="rId7"/>
    <p:sldId id="339" r:id="rId8"/>
    <p:sldId id="341" r:id="rId9"/>
    <p:sldId id="340" r:id="rId10"/>
    <p:sldId id="361" r:id="rId11"/>
    <p:sldId id="345" r:id="rId12"/>
    <p:sldId id="358" r:id="rId13"/>
    <p:sldId id="347" r:id="rId14"/>
    <p:sldId id="348" r:id="rId15"/>
    <p:sldId id="349" r:id="rId16"/>
    <p:sldId id="350" r:id="rId17"/>
    <p:sldId id="351" r:id="rId18"/>
    <p:sldId id="370" r:id="rId19"/>
    <p:sldId id="353" r:id="rId20"/>
    <p:sldId id="354" r:id="rId21"/>
    <p:sldId id="355" r:id="rId22"/>
    <p:sldId id="357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43" autoAdjust="0"/>
  </p:normalViewPr>
  <p:slideViewPr>
    <p:cSldViewPr showGuides="1">
      <p:cViewPr varScale="1">
        <p:scale>
          <a:sx n="70" d="100"/>
          <a:sy n="70" d="100"/>
        </p:scale>
        <p:origin x="714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t>17.11.2021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17.11.2021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5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CE80FD-5112-47D2-9530-B0EA75265E12}" type="slidenum">
              <a:rPr lang="ru-RU" altLang="ru-RU" smtClean="0">
                <a:ea typeface="宋体" pitchFamily="2" charset="-122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5720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787FC10-C4AB-4493-BCEE-F54D1E27927D}" type="slidenum">
              <a:rPr lang="ru-RU" altLang="ru-RU" smtClean="0">
                <a:ea typeface="SimSun" pitchFamily="2" charset="-122"/>
              </a:rPr>
              <a:pPr/>
              <a:t>19</a:t>
            </a:fld>
            <a:endParaRPr lang="ru-RU" altLang="ru-RU" smtClean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0416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143E03-D315-4BAB-AD1F-126A2A2D3C7E}" type="slidenum">
              <a:rPr lang="ru-RU" altLang="ru-RU" smtClean="0">
                <a:ea typeface="宋体" pitchFamily="2" charset="-122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1731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Инструкции</a:t>
            </a:r>
            <a:r>
              <a:rPr lang="ru-RU" baseline="0" dirty="0" smtClean="0"/>
              <a:t> для организаторов двух частные.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3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6D7B6A1-CBC3-441D-B10A-A45C5BF70FCE}" type="slidenum">
              <a:rPr lang="ru-RU" altLang="ru-RU" smtClean="0">
                <a:ea typeface="宋体" pitchFamily="2" charset="-122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576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4A1C9B-7A2B-44C3-8BFF-0BBA262A32D4}" type="slidenum">
              <a:rPr lang="ru-RU" altLang="ru-RU" smtClean="0">
                <a:ea typeface="宋体" pitchFamily="2" charset="-122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452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752B9-9900-4272-8461-9B754CF0C113}" type="slidenum">
              <a:rPr lang="ru-RU" altLang="ru-RU" smtClean="0">
                <a:ea typeface="宋体" pitchFamily="2" charset="-122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6518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C39878-E12C-4DA7-B42E-99EC2C620D99}" type="slidenum">
              <a:rPr lang="ru-RU" altLang="ru-RU" smtClean="0">
                <a:ea typeface="宋体" pitchFamily="2" charset="-122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279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0A0B23-6324-464D-838C-AAB013DD6899}" type="slidenum">
              <a:rPr lang="ru-RU" altLang="ru-RU" smtClean="0">
                <a:ea typeface="宋体" pitchFamily="2" charset="-122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7926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D9F1BE-EC1B-4356-AA8D-B9C964D17DE4}" type="slidenum">
              <a:rPr lang="ru-RU" altLang="ru-RU" smtClean="0">
                <a:ea typeface="宋体" pitchFamily="2" charset="-122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325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D9F1BE-EC1B-4356-AA8D-B9C964D17DE4}" type="slidenum">
              <a:rPr lang="ru-RU" altLang="ru-RU" smtClean="0">
                <a:ea typeface="宋体" pitchFamily="2" charset="-122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56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2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17.11.2021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2078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17.11.2021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3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09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17.11.2021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34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17.11.2021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852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17.11.2021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27028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17.11.2021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154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17.11.2021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54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17.11.2021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336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7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17.11.2021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601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17.11.2021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275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17.11.2021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555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17.11.2021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610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17.11.2021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1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17.11.2021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27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17.11.2021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784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17601" y="1916832"/>
            <a:ext cx="8649220" cy="288059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итогового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 (изложения)  </a:t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организациях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2021/2022 учебном году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7601" y="5445224"/>
            <a:ext cx="10881467" cy="1244600"/>
          </a:xfrm>
        </p:spPr>
        <p:txBody>
          <a:bodyPr>
            <a:normAutofit/>
          </a:bodyPr>
          <a:lstStyle/>
          <a:p>
            <a:pPr algn="r">
              <a:defRPr/>
            </a:pPr>
            <a:endParaRPr lang="ru-RU" alt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6161" y="6172200"/>
            <a:ext cx="4536504" cy="51762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оябрь 2021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88825" cy="1174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Упаковка бланков </a:t>
            </a: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сочинения (изложения)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Безымянный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004" y="1208088"/>
            <a:ext cx="3360391" cy="47625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Безымянный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1580" y="1736725"/>
            <a:ext cx="3519101" cy="49672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Безымянный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6209" y="2168525"/>
            <a:ext cx="3485241" cy="34194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7" descr="Заполняется ответственны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1021" y="5586414"/>
            <a:ext cx="3455617" cy="115252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62365" y="1223629"/>
            <a:ext cx="65264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Бланки в кабинете собираются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строго по порядку: </a:t>
            </a:r>
          </a:p>
          <a:p>
            <a:pPr>
              <a:lnSpc>
                <a:spcPct val="80000"/>
              </a:lnSpc>
              <a:defRPr/>
            </a:pPr>
            <a:endParaRPr lang="ru-RU" alt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1. Бланк регистрации первого участника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2. Бланк записи № 1 первого участника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3. Бланк записи № 2 первого участника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4. Бланк записи №.... первого участника </a:t>
            </a:r>
          </a:p>
          <a:p>
            <a:pPr>
              <a:lnSpc>
                <a:spcPct val="80000"/>
              </a:lnSpc>
              <a:defRPr/>
            </a:pPr>
            <a:endParaRPr lang="ru-RU" alt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5. Бланк регистрации второго участника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6. Бланк записи № 1 второго участника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7. Бланк записи № 2 второго участника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8. Бланк записи №.... второго участника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и т.д. </a:t>
            </a:r>
          </a:p>
        </p:txBody>
      </p:sp>
    </p:spTree>
    <p:extLst>
      <p:ext uri="{BB962C8B-B14F-4D97-AF65-F5344CB8AC3E}">
        <p14:creationId xmlns:p14="http://schemas.microsoft.com/office/powerpoint/2010/main" val="9770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304800"/>
            <a:ext cx="10809751" cy="5764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руководителя ОО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проведении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(И)</a:t>
            </a:r>
            <a:r>
              <a:rPr lang="ru-RU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908720"/>
            <a:ext cx="11593289" cy="5184576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kern="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Своевременное ознакомление участников и их родителей с результатами ИС(И).</a:t>
            </a: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kern="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Контроль за возвратом конвертов с оригиналами бланков ИС(И) из МПК в ОО.</a:t>
            </a: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kern="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 необходимости организация повторного </a:t>
            </a:r>
            <a:r>
              <a:rPr lang="ru-RU" sz="2800" kern="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ИС(И) </a:t>
            </a:r>
            <a:r>
              <a:rPr lang="ru-RU" sz="2800" kern="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(«незачет», «не завершил», «удален»)</a:t>
            </a: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4. Хранение в ОО в течение 4 лет оригиналов бланков ИС(И), аудиозаписей устных ИС(И); ИС(И) выпускников прошлых лет – хранятся в МОУО.</a:t>
            </a: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5. По </a:t>
            </a:r>
            <a:r>
              <a:rPr lang="ru-RU" sz="2800" dirty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истечении срока хранения </a:t>
            </a: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организовать уничтожение </a:t>
            </a:r>
            <a:r>
              <a:rPr lang="ru-RU" sz="2800" dirty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оригиналов бланков </a:t>
            </a: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ИС(И)  комиссиями</a:t>
            </a:r>
            <a:r>
              <a:rPr lang="ru-RU" sz="2800" dirty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, возглавляемыми руководителями </a:t>
            </a: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sz="2800" dirty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или МОУО</a:t>
            </a: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405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32" y="5027613"/>
            <a:ext cx="9721434" cy="170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12188825" cy="1006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и оценивания бланков ИС(И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800" b="1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Заполнение бланка регистрации</a:t>
            </a:r>
            <a:endParaRPr lang="ru-RU" altLang="ru-RU" sz="2800" b="1" dirty="0">
              <a:solidFill>
                <a:srgbClr val="0405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1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070573"/>
              </p:ext>
            </p:extLst>
          </p:nvPr>
        </p:nvGraphicFramePr>
        <p:xfrm>
          <a:off x="134493" y="1006475"/>
          <a:ext cx="11836373" cy="4049034"/>
        </p:xfrm>
        <a:graphic>
          <a:graphicData uri="http://schemas.openxmlformats.org/drawingml/2006/table">
            <a:tbl>
              <a:tblPr/>
              <a:tblGrid>
                <a:gridCol w="4850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86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Заполняемые участником поля</a:t>
                      </a:r>
                    </a:p>
                  </a:txBody>
                  <a:tcPr marL="91414" marR="91414" marT="45712" marB="45712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Указания по заполнению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региона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субъекта РФ:  34 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ОО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ОО, где учится участник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Класс: номер, буква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Класс, в котором учится:   11а (12 а)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ОО, где пишет сочинение (изложение)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кабинета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Указывается номер аудитории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1-12-21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вида работы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– сочинение, 21 – изложение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вида работы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СОЧИНЕНИЕ   или   ИЗЛОЖЕНИЕ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темы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ххх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159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бланков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использованных в работе бланков записи 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863485" y="6007100"/>
            <a:ext cx="1058058" cy="539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639991" y="6007101"/>
            <a:ext cx="6223495" cy="2698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0620" y="5124451"/>
            <a:ext cx="212881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altLang="ru-RU" sz="1800" b="1" dirty="0">
                <a:solidFill>
                  <a:srgbClr val="002060"/>
                </a:solidFill>
                <a:effectLst/>
                <a:ea typeface="+mn-ea"/>
                <a:cs typeface="Times New Roman" panose="02020603050405020304" pitchFamily="18" charset="0"/>
              </a:rPr>
              <a:t>(заполняется членом комиссии при сдаче работы)</a:t>
            </a:r>
          </a:p>
        </p:txBody>
      </p:sp>
    </p:spTree>
    <p:extLst>
      <p:ext uri="{BB962C8B-B14F-4D97-AF65-F5344CB8AC3E}">
        <p14:creationId xmlns:p14="http://schemas.microsoft.com/office/powerpoint/2010/main" val="32161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88825" cy="1096963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bg1"/>
                </a:solidFill>
              </a:rPr>
              <a:t>Заполнение бланка регистрации</a:t>
            </a:r>
          </a:p>
        </p:txBody>
      </p:sp>
      <p:graphicFrame>
        <p:nvGraphicFramePr>
          <p:cNvPr id="3" name="Group 1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394227"/>
              </p:ext>
            </p:extLst>
          </p:nvPr>
        </p:nvGraphicFramePr>
        <p:xfrm>
          <a:off x="539611" y="1268413"/>
          <a:ext cx="10940317" cy="3688080"/>
        </p:xfrm>
        <a:graphic>
          <a:graphicData uri="http://schemas.openxmlformats.org/drawingml/2006/table">
            <a:tbl>
              <a:tblPr/>
              <a:tblGrid>
                <a:gridCol w="3677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629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Поля, </a:t>
                      </a:r>
                      <a:r>
                        <a:rPr kumimoji="0" lang="ru-RU" alt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самостоятельно заполняемые участником</a:t>
                      </a:r>
                      <a:endParaRPr kumimoji="0" lang="ru-RU" alt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16" marR="91416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Указания по заполнению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16" marR="91416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</a:p>
                  </a:txBody>
                  <a:tcPr marL="91416" marR="91416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Вносится информация из документа, удостоверяющего личность участника, в соответствии с законодательством Российской Федерации</a:t>
                      </a:r>
                    </a:p>
                  </a:txBody>
                  <a:tcPr marL="91416" marR="91416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2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</a:t>
                      </a:r>
                    </a:p>
                  </a:txBody>
                  <a:tcPr marL="91416" marR="91416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Отчество</a:t>
                      </a:r>
                    </a:p>
                  </a:txBody>
                  <a:tcPr marL="91416" marR="91416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300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</a:t>
                      </a:r>
                    </a:p>
                  </a:txBody>
                  <a:tcPr marL="91416" marR="91416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Серия</a:t>
                      </a:r>
                    </a:p>
                  </a:txBody>
                  <a:tcPr marL="91416" marR="91416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поле записываются арабские цифры серии без пробелов. Например: </a:t>
                      </a: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4600</a:t>
                      </a:r>
                    </a:p>
                  </a:txBody>
                  <a:tcPr marL="91416" marR="91416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</a:t>
                      </a:r>
                    </a:p>
                  </a:txBody>
                  <a:tcPr marL="91416" marR="91416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Записываются арабские цифры номера без пробелов. Например: </a:t>
                      </a:r>
                      <a:r>
                        <a:rPr kumimoji="0" lang="en-US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123456</a:t>
                      </a:r>
                      <a:endParaRPr kumimoji="0" lang="ru-RU" alt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16" marR="91416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1531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85" y="4941168"/>
            <a:ext cx="8883453" cy="1700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88825" cy="1071563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bg1"/>
                </a:solidFill>
              </a:rPr>
              <a:t>Заполнение бланка регистрации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79327" y="1408114"/>
            <a:ext cx="114883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В средней части бланка регистрации расположена краткая инструкция по заполнению бланков и выполнению итогового сочинения (изложения), а также поле для подписи участника</a:t>
            </a:r>
          </a:p>
        </p:txBody>
      </p:sp>
      <p:pic>
        <p:nvPicPr>
          <p:cNvPr id="22532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1" y="3494088"/>
            <a:ext cx="9285515" cy="273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88825" cy="1039813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ru-RU" altLang="ru-RU" sz="2800" b="1" dirty="0">
                <a:solidFill>
                  <a:schemeClr val="bg1"/>
                </a:solidFill>
              </a:rPr>
              <a:t>Заполненный бланк регистрации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 r="13003"/>
          <a:stretch>
            <a:fillRect/>
          </a:stretch>
        </p:blipFill>
        <p:spPr bwMode="auto">
          <a:xfrm>
            <a:off x="2473740" y="1270000"/>
            <a:ext cx="7920619" cy="22479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9796" y="3603625"/>
            <a:ext cx="10630917" cy="69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dirty="0">
                <a:solidFill>
                  <a:srgbClr val="002060"/>
                </a:solidFill>
              </a:rPr>
              <a:t>  </a:t>
            </a:r>
            <a:r>
              <a:rPr lang="ru-RU" altLang="ru-RU" sz="1900" b="1" dirty="0">
                <a:solidFill>
                  <a:schemeClr val="accent1">
                    <a:lumMod val="50000"/>
                  </a:schemeClr>
                </a:solidFill>
              </a:rPr>
              <a:t>Если участник при заполнении полей регистрационного бланка допустил ошибки, их необходимо исправить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/>
          <a:srcRect r="13338"/>
          <a:stretch>
            <a:fillRect/>
          </a:stretch>
        </p:blipFill>
        <p:spPr bwMode="auto">
          <a:xfrm>
            <a:off x="2279057" y="4295775"/>
            <a:ext cx="8115302" cy="236061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3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88825" cy="764704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оформления бланков участника со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статусом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закончил»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398" y="786930"/>
            <a:ext cx="11378654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участник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здоровья или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др. причинам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завершить написание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ИС(И),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может покинуть место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проведения.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оригинале бланка регистрации такого участника организатор ставит метку в поле «Не закончил» и свою подпись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Организатор вносит соответствующую отметку в форму ИС-05,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форме участник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свою подпись. Составляется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(форма ИС-08).</a:t>
            </a:r>
          </a:p>
          <a:p>
            <a:pPr algn="just"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окончании ИС(И) комплект бланков такого участника кладется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в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 аудитории. Копирование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обучающего, досрочно завершившего ИС(И),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проводится.</a:t>
            </a:r>
          </a:p>
          <a:p>
            <a:pPr algn="just">
              <a:defRPr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МПК такое ИС(И)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проверяется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Ответственное лицо в МПК за перенос результатов оценивания в оригинале бланка регистрации  вносит метку в поле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в целом и ставит свою подпись.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85" y="4434081"/>
            <a:ext cx="5040560" cy="23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4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88825" cy="548679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оформления бланков участника со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статусом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«Удален»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398" y="548680"/>
            <a:ext cx="11060935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5250" algn="just">
              <a:buAutoNum type="arabicPeriod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участник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нарушил установленные требования, он удаляется с итогового сочинения (изложения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оригинале бланка регистрации такого участника организатор ставит метку в поле «Удален» и свою подпись.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рганизатор вносит соответствующую отметку в форму ИС-05, в данной форме участник ставит свою подпись. Составляется акт (форма ИС-09). </a:t>
            </a:r>
          </a:p>
          <a:p>
            <a:pPr marL="95250" algn="just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 окончании ИС(И) комплект бланков такого участника кладется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в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аудитории. Копирование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обучающегося, удаленного с ИС(И),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проводится.</a:t>
            </a:r>
          </a:p>
          <a:p>
            <a:pPr marL="95250" algn="just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МПК такое ИС(И) не проверяется. Ответственное лицо в МПК за перенос результатов оценивания в оригинале бланка регистрации  вносит метку в поле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в целом и ставит свою подпись.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948" y="4367054"/>
            <a:ext cx="4495800" cy="240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36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9050"/>
            <a:ext cx="12188825" cy="1146175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bg1"/>
                </a:solidFill>
              </a:rPr>
              <a:t>Заполнение бланка записи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248109"/>
            <a:ext cx="12188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Информация на бланке записи ответов дублируется с бланка регистрации 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940795"/>
              </p:ext>
            </p:extLst>
          </p:nvPr>
        </p:nvGraphicFramePr>
        <p:xfrm>
          <a:off x="1826208" y="1912938"/>
          <a:ext cx="8227457" cy="2605805"/>
        </p:xfrm>
        <a:graphic>
          <a:graphicData uri="http://schemas.openxmlformats.org/drawingml/2006/table">
            <a:tbl>
              <a:tblPr/>
              <a:tblGrid>
                <a:gridCol w="3456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288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Поля, заполняемые участником по указанию организатора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707" marB="45707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707" marB="45707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28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05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региона</a:t>
                      </a:r>
                    </a:p>
                  </a:txBody>
                  <a:tcPr marL="91416" marR="91416" marT="45707" marB="45707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05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91416" marR="91416" marT="45707" marB="45707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28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вида работы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707" marB="45707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сочинение,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изложение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707" marB="45707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28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вида работы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707" marB="45707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СОЧИНЕНИЕ или ИЗЛОЖЕНИЕ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707" marB="45707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28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 №</a:t>
                      </a:r>
                    </a:p>
                  </a:txBody>
                  <a:tcPr marL="91416" marR="91416" marT="45707" marB="45707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1 и т.д.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707" marB="45707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28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 участника</a:t>
                      </a:r>
                    </a:p>
                  </a:txBody>
                  <a:tcPr marL="91416" marR="91416" marT="45707" marB="45707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Вписывается прописью</a:t>
                      </a:r>
                    </a:p>
                  </a:txBody>
                  <a:tcPr marL="91416" marR="91416" marT="45707" marB="45707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28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темы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707" marB="45707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707" marB="45707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9726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57" y="4653136"/>
            <a:ext cx="9408249" cy="20191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88825" cy="1155700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ru-RU" altLang="ru-RU" sz="3200" b="1" dirty="0"/>
              <a:t>Особенности заполнения</a:t>
            </a:r>
          </a:p>
          <a:p>
            <a:pPr algn="ctr" fontAlgn="t">
              <a:defRPr/>
            </a:pPr>
            <a:r>
              <a:rPr lang="ru-RU" altLang="ru-RU" sz="3200" b="1" dirty="0"/>
              <a:t> бланка записи ответов</a:t>
            </a:r>
            <a:r>
              <a:rPr lang="ru-RU" altLang="ru-RU" sz="3200" dirty="0"/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8348" y="2078416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В </a:t>
            </a:r>
            <a:r>
              <a:rPr lang="ru-RU" altLang="ru-RU" sz="2400" b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бланке записи участники итогового сочинения (изложения) переписывают </a:t>
            </a:r>
            <a:r>
              <a:rPr lang="ru-RU" altLang="ru-RU" sz="2400" b="1" u="sng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название выбранной ими темы сочинения (текста изложения).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030791"/>
            <a:ext cx="46958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63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8108" y="404664"/>
            <a:ext cx="6696744" cy="99729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вопросы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249" y="2348880"/>
            <a:ext cx="11394677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положения.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руководителей ОО при подготовке 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(И).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МПК при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оформления и оценивания бланков ИС(И).</a:t>
            </a:r>
          </a:p>
        </p:txBody>
      </p:sp>
      <p:sp>
        <p:nvSpPr>
          <p:cNvPr id="5" name="AutoShape 2" descr="https://econommsp.novreg.ru/upload/image/New/IconNewSait/educ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160338"/>
            <a:ext cx="208823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4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786" y="1169988"/>
            <a:ext cx="2812317" cy="40322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88825" cy="896938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800" b="1" dirty="0"/>
              <a:t>Использование дополнительных бланков записи</a:t>
            </a:r>
          </a:p>
        </p:txBody>
      </p:sp>
      <p:pic>
        <p:nvPicPr>
          <p:cNvPr id="16" name="Picture 3" descr="Дополнительный бланк запис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1976" y="2132013"/>
            <a:ext cx="1887575" cy="26781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Дополнительный бланк запис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3383" y="2305050"/>
            <a:ext cx="1889690" cy="2679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Дополнительный бланк запис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6697" y="2517775"/>
            <a:ext cx="1887575" cy="2679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335922" y="908050"/>
            <a:ext cx="7391591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srgbClr val="002060"/>
                </a:solidFill>
                <a:latin typeface="+mn-lt"/>
              </a:rPr>
              <a:t>Дополнительные бланки выдаются по требованию участника только после полного заполнении основных бланков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4012" y="2212975"/>
            <a:ext cx="2937168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Код работы вносится в дополнительные бланки записи организатором из основного комплекта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13892" y="3406775"/>
            <a:ext cx="725827" cy="2413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64625" y="2857501"/>
            <a:ext cx="518448" cy="1936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721976" y="5565776"/>
            <a:ext cx="3108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Дополнительные бланки</a:t>
            </a:r>
          </a:p>
        </p:txBody>
      </p:sp>
      <p:pic>
        <p:nvPicPr>
          <p:cNvPr id="26" name="Рисунок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421" y="1565275"/>
            <a:ext cx="2812317" cy="40322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8005" y="1854200"/>
            <a:ext cx="2812317" cy="40322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4299" y="2263775"/>
            <a:ext cx="2812317" cy="40322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люс 30"/>
          <p:cNvSpPr/>
          <p:nvPr/>
        </p:nvSpPr>
        <p:spPr>
          <a:xfrm>
            <a:off x="5267013" y="3527425"/>
            <a:ext cx="366087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2" name="Рисунок 3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7186" y="2736850"/>
            <a:ext cx="2695931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363430" y="3370263"/>
            <a:ext cx="651764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" dirty="0"/>
              <a:t>123-456-7890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83017" y="3319464"/>
            <a:ext cx="744873" cy="287337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764704"/>
            <a:ext cx="11520133" cy="5893048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Несовпадение </a:t>
            </a:r>
            <a:r>
              <a:rPr lang="ru-RU" alt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кода работы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регистрационного бланка и кодов работы бланков записей.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41338" algn="l"/>
              </a:tabLst>
              <a:defRPr/>
            </a:pPr>
            <a:r>
              <a:rPr lang="ru-RU" altLang="ru-RU" sz="28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Организаторы в аудиториях путают бланки нескольких участников между собой при выдаче бланков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41338" algn="l"/>
              </a:tabLst>
              <a:defRPr/>
            </a:pPr>
            <a:r>
              <a:rPr lang="ru-RU" altLang="ru-RU" sz="28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Передача неиспользованных </a:t>
            </a:r>
            <a:r>
              <a:rPr lang="ru-RU" altLang="ru-RU" sz="2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</a:t>
            </a:r>
            <a:r>
              <a:rPr lang="ru-RU" altLang="ru-RU" sz="28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участника другому участнику</a:t>
            </a:r>
          </a:p>
          <a:p>
            <a:pPr marL="31750" indent="-31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Неправильное заполнение полей бланков регистрации и бланков записей.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Несовпадение </a:t>
            </a:r>
            <a:r>
              <a:rPr lang="ru-RU" altLang="ru-RU" sz="2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</a:t>
            </a:r>
            <a:r>
              <a:rPr lang="ru-RU" altLang="ru-RU" sz="28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</a:t>
            </a:r>
          </a:p>
          <a:p>
            <a:pPr marL="511228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Незаполненные обязательные поля (особенно в бланках записей)</a:t>
            </a:r>
            <a:endParaRPr lang="ru-RU" altLang="ru-RU" sz="28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1228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Неверное заполнение поля «место проведения»</a:t>
            </a:r>
          </a:p>
          <a:p>
            <a:pPr marL="511228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указан код выполняемой работы</a:t>
            </a:r>
          </a:p>
          <a:p>
            <a:pPr marL="511228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указано количество бланков записи у </a:t>
            </a:r>
            <a:r>
              <a:rPr lang="ru-RU" altLang="ru-RU" sz="28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endParaRPr lang="ru-RU" altLang="ru-RU" sz="28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780" y="0"/>
            <a:ext cx="11073633" cy="76470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 </a:t>
            </a:r>
            <a:r>
              <a:rPr lang="ru-RU" sz="2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написания 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ИС (И) в ОО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326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59" y="116632"/>
            <a:ext cx="10148803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478" y="692696"/>
            <a:ext cx="11691563" cy="597666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(И)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1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декабря 2021 года; дополнительные сроки – 2 февраля и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мая 2022 года.</a:t>
            </a:r>
            <a:endParaRPr lang="ru-RU" sz="8000" dirty="0">
              <a:solidFill>
                <a:srgbClr val="0405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 55 минут (235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мин). Начало в 10.00 по местному времени.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 проводится в школах, СПО – в соответствии со схемой (приказы  № 959 и 951).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пишут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ОВЗ, дети-инвалиды и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инвалиды; обучающиеся в специальных учебно-воспитательных учреждениях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закрытого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типа; обучающиеся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дому.   Для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ОВЗ, детей-инвалидов и инвалидов продолжительность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1,5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часа. При продолжительности 4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более часа организуется питание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перерывы.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 может быть в письменной и устной форме.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10 классов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участвуют в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написания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(И) не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 время, выделенное на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 участников,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ими регистрационных полей и др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 как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действует бессрочно, для приёма в ВУЗ – четыре года.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при поступлении в ВУЗ действует в течение 4 лет, следующих за годом написания. В случае повторного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выпускников прошлых лет в ИС действует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только текущего года, при этом итоговое сочинение прошлого года аннулируется.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итоговом сочинении (изложении) обучающиеся XI (XII) классов подают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согласия на обработку персональных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в свои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экстерны – в образовательные организации по выбору экстерна. Указанные заявления подаются не позднее чем за две недели до начала проведения итогового сочинения (изложения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т.е. до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ноября 2021г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8000" dirty="0" smtClean="0">
              <a:solidFill>
                <a:srgbClr val="0405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8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188640"/>
            <a:ext cx="8856984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к написанию ИС(И)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158" y="692696"/>
            <a:ext cx="11177894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к написанию итогового сочинения (изложения) в текущем учебном году в дополнительные сроки (в первую среду февраля и первую рабочую среду мая) допускаются: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XI (XII) классов, экстерны, получившие по итоговому сочинению (изложению) неудовлетворительный результат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(«незачет»);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XI (XII) классов, экстерны,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итогового сочинения (изложения) за нарушение требований, установленных пунктом 27 Порядка;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XI (XII) классов, экстерны и лица,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итоговое сочинение (изложение)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уважительным причинам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(болезнь или иные обстоятельства), подтвержденным документально;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XI (XII) классов, экстерны и лица,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итогового сочинения (изложения)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уважительным причинам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(болезнь или иные обстоятельства), подтвержденным документально.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XI (XII) классов, экстерны, получившие по итоговому сочинению (изложению) неудовлетворительный результат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(«незачет»),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повторно допущены к участию в итоговом сочинении (изложении) в текущем учебном году, 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двух раз и только в дополнительные сроки, установленные Порядком. </a:t>
            </a:r>
          </a:p>
        </p:txBody>
      </p:sp>
    </p:spTree>
    <p:extLst>
      <p:ext uri="{BB962C8B-B14F-4D97-AF65-F5344CB8AC3E}">
        <p14:creationId xmlns:p14="http://schemas.microsoft.com/office/powerpoint/2010/main" val="417629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189756" y="476672"/>
            <a:ext cx="11809311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руководителя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при подготовке 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</a:t>
            </a:r>
            <a:r>
              <a:rPr lang="ru-RU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ноября 2021 г.)</a:t>
            </a:r>
            <a:endParaRPr lang="ru-RU" alt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79513" y="1772816"/>
            <a:ext cx="11403531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b="0" kern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Создать комиссии ОО по проведению ИС (И). </a:t>
            </a:r>
          </a:p>
          <a:p>
            <a:pPr marL="0" indent="0">
              <a:spcBef>
                <a:spcPts val="0"/>
              </a:spcBef>
              <a:buNone/>
              <a:tabLst>
                <a:tab pos="180975" algn="l"/>
              </a:tabLst>
              <a:defRPr/>
            </a:pPr>
            <a:r>
              <a:rPr lang="ru-RU" sz="2800" b="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Ознакомить персонал, привлекаемый к проведению ИС(И), </a:t>
            </a:r>
            <a:r>
              <a:rPr lang="ru-RU" sz="2800" b="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порядком проведения (под подпись</a:t>
            </a:r>
            <a:r>
              <a:rPr lang="ru-RU" sz="2800" b="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spcBef>
                <a:spcPts val="0"/>
              </a:spcBef>
              <a:buNone/>
              <a:tabLst>
                <a:tab pos="180975" algn="l"/>
              </a:tabLst>
              <a:defRPr/>
            </a:pPr>
            <a:r>
              <a:rPr lang="ru-RU" sz="2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Ознакомить </a:t>
            </a:r>
            <a:r>
              <a:rPr lang="ru-RU" sz="2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и родителей с Памяткой о порядке проведения ИС (И) и </a:t>
            </a:r>
            <a:r>
              <a:rPr lang="ru-RU" sz="2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инструкциями </a:t>
            </a:r>
            <a:r>
              <a:rPr lang="ru-RU" sz="2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МР).</a:t>
            </a:r>
            <a:r>
              <a:rPr lang="ru-RU" sz="2800" b="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180975" algn="l"/>
              </a:tabLst>
              <a:defRPr/>
            </a:pPr>
            <a:r>
              <a:rPr lang="ru-RU" sz="2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Организовать </a:t>
            </a:r>
            <a:r>
              <a:rPr lang="ru-RU" sz="2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регистрацию обучающихся для участия в </a:t>
            </a:r>
            <a:r>
              <a:rPr lang="ru-RU" sz="2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ИС(И).</a:t>
            </a: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Предоставить </a:t>
            </a:r>
            <a:r>
              <a:rPr lang="ru-RU" sz="2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МОУО для </a:t>
            </a:r>
            <a:r>
              <a:rPr lang="ru-RU" sz="2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в </a:t>
            </a:r>
            <a:r>
              <a:rPr lang="ru-RU" sz="2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b="0" kern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Определить состав учителей-предметников и др. специалистов для работы в  муниципальной предметной комиссии (МПК) по проверке ИС (И).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400" kern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kern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kern="0" dirty="0" smtClean="0">
              <a:effectLst/>
            </a:endParaRPr>
          </a:p>
          <a:p>
            <a:pPr>
              <a:defRPr/>
            </a:pPr>
            <a:endParaRPr lang="ru-RU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73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7" y="20198"/>
            <a:ext cx="1199906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руководителя ОО при подготовке и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 1 декабря  2021г. )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6" y="764704"/>
            <a:ext cx="11809312" cy="584789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817563" algn="l"/>
              </a:tabLst>
              <a:defRPr/>
            </a:pPr>
            <a:r>
              <a:rPr lang="ru-RU" sz="104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Подготовка персонала (знать функционал и инструкции - Приложения).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817563" algn="l"/>
              </a:tabLst>
              <a:defRPr/>
            </a:pPr>
            <a:r>
              <a:rPr lang="ru-RU" sz="104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Подготовка аудиторий, в соответствии с распределением участников, </a:t>
            </a:r>
            <a:r>
              <a:rPr lang="ru-RU" sz="10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</a:t>
            </a:r>
            <a:r>
              <a:rPr lang="ru-RU" sz="10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личных вещей </a:t>
            </a:r>
            <a:r>
              <a:rPr lang="ru-RU" sz="10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sz="10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400" kern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817563" algn="l"/>
              </a:tabLst>
              <a:defRPr/>
            </a:pPr>
            <a:r>
              <a:rPr lang="ru-RU" sz="104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Подготовка следующего оборудования и материалов:</a:t>
            </a:r>
          </a:p>
          <a:p>
            <a:pPr marL="45720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04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 (ИС-орфографические, И-орфографические, толковые); часы, </a:t>
            </a:r>
            <a:r>
              <a:rPr lang="ru-RU" sz="10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находящиеся </a:t>
            </a:r>
            <a:r>
              <a:rPr lang="ru-RU" sz="10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 зрения </a:t>
            </a:r>
            <a:r>
              <a:rPr lang="ru-RU" sz="10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участников; бумагу </a:t>
            </a:r>
            <a:r>
              <a:rPr lang="ru-RU" sz="10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черновиков </a:t>
            </a:r>
            <a:r>
              <a:rPr lang="ru-RU" sz="10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(минимум 2 листа на участника); </a:t>
            </a:r>
            <a:r>
              <a:rPr lang="ru-RU" sz="10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гелевые</a:t>
            </a:r>
            <a:r>
              <a:rPr lang="ru-RU" sz="10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ручки; по 1 инструкции в аудиторию для организатора (Приложение МР); инструкции на каждого участника (Приложение МР); копировальную технику и </a:t>
            </a:r>
            <a:r>
              <a:rPr lang="ru-RU" sz="10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расходники</a:t>
            </a:r>
            <a:r>
              <a:rPr lang="ru-RU" sz="10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ней. </a:t>
            </a:r>
            <a:endParaRPr lang="ru-RU" sz="10400" kern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817563" algn="l"/>
              </a:tabLst>
              <a:defRPr/>
            </a:pPr>
            <a:r>
              <a:rPr lang="ru-RU" sz="10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1200" kern="0" dirty="0" smtClean="0">
                <a:solidFill>
                  <a:schemeClr val="tx2"/>
                </a:solidFill>
                <a:latin typeface="Times New Roman" pitchFamily="18" charset="0"/>
                <a:cs typeface="Times New Roman" panose="02020603050405020304" pitchFamily="18" charset="0"/>
              </a:rPr>
              <a:t>Печать бланков ИС(И</a:t>
            </a:r>
            <a:r>
              <a:rPr lang="ru-RU" sz="112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из </a:t>
            </a:r>
            <a:r>
              <a:rPr lang="ru-RU" altLang="ru-RU" sz="11200" dirty="0" smtClean="0">
                <a:solidFill>
                  <a:schemeClr val="tx2"/>
                </a:solidFill>
                <a:latin typeface="Times New Roman" pitchFamily="18" charset="0"/>
                <a:cs typeface="Times New Roman" panose="02020603050405020304" pitchFamily="18" charset="0"/>
              </a:rPr>
              <a:t>ПО (односторонняя печать; </a:t>
            </a:r>
            <a:r>
              <a:rPr lang="ru-RU" sz="1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комплект- </a:t>
            </a:r>
            <a:r>
              <a:rPr lang="ru-RU" sz="1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бланк и бланки записи  в нужном количестве )</a:t>
            </a:r>
            <a:r>
              <a:rPr lang="ru-RU" altLang="ru-RU" sz="11200" dirty="0" smtClean="0">
                <a:solidFill>
                  <a:schemeClr val="tx2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817563" algn="l"/>
              </a:tabLst>
              <a:defRPr/>
            </a:pPr>
            <a:r>
              <a:rPr lang="ru-RU" sz="11200" kern="0" dirty="0" smtClean="0">
                <a:solidFill>
                  <a:schemeClr val="tx2"/>
                </a:solidFill>
                <a:latin typeface="Times New Roman" pitchFamily="18" charset="0"/>
                <a:cs typeface="Times New Roman" panose="02020603050405020304" pitchFamily="18" charset="0"/>
              </a:rPr>
              <a:t>5.Подготовка форм: ИС-04–списки участников, ИС-05–ведомость проведения, ИС-06–протокол проверки, ИС-07–ведомость коррекции</a:t>
            </a:r>
            <a:r>
              <a:rPr lang="ru-RU" sz="11200" kern="0" dirty="0" smtClean="0">
                <a:solidFill>
                  <a:schemeClr val="tx2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ru-RU" sz="11200" kern="0" dirty="0" smtClean="0">
              <a:solidFill>
                <a:schemeClr val="tx2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84048" y="153988"/>
            <a:ext cx="11818505" cy="6096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Реестр форм для проведения ИС (И)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299878"/>
              </p:ext>
            </p:extLst>
          </p:nvPr>
        </p:nvGraphicFramePr>
        <p:xfrm>
          <a:off x="549797" y="740650"/>
          <a:ext cx="11233248" cy="5435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7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85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6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0796" marR="807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0796" marR="8079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9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ИС-01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0796" marR="807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Списки распределения участников по образовательным организациям (местам проведения)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0796" marR="8079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9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ИС-02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0796" marR="807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Прикрепление образовательной организации регистрации к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 организации проведения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0796" marR="8079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ИС-04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0796" marR="807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участников итогового сочинения (изложения) 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 (месте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0796" marR="80796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0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ИС-05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0796" marR="807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Ведомость проведения итогового сочинения (изложения) в учебном кабинете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(месте проведения)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0796" marR="80796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ИС-06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0796" marR="807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проверки итогового сочинения (изложения)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0796" marR="80796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9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ИС-07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0796" marR="807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Ведомость коррекции персональных данных участников итогового сочинения (изложения)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0796" marR="80796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9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ИС-08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0796" marR="807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 о досрочном завершении написания итогового сочинения (изложения) по уважительным причинам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0796" marR="80796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ИС-09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0796" marR="807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 об удалении участника итогового сочинения (изложения)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0796" marR="80796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9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76200"/>
            <a:ext cx="11521279" cy="904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руководителя ОО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декабря 2021 г.)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5" y="1052736"/>
            <a:ext cx="11999069" cy="55446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Проверить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кабинетов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 распределение и инструктаж персонала.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Выдать организаторам инструкции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формы отчетности, черновики,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словари, </a:t>
            </a: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гелевые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Выдать комплекты бланков по количеству участников, конверты для упаковки (см. формы сопроводительных бланков прошлого года);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Организовать размещение участников и  проведение инструктажа с ними.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9.45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получить темы сочинений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topic.rustest.ru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тексты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изложений из Отдела по образованию  и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в аудитории проведения.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сочинения могут быть распечатаны на каждого участника или размещены на доске, текст для изложения выдается члену комиссии по проведению для прочтения участникам.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Провести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4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304800"/>
            <a:ext cx="10157354" cy="667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ОО при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ИС (И)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761" y="764704"/>
            <a:ext cx="11737304" cy="43204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Контроль за правильностью заполнения бланков участниками и организаторами: заполнение обязательных полей бланков участниками,   правильное указание количества использованных бланков записей,  наличие знака «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области бланка записи ( или дополнительного бланка записи), оставшейся незаполненной.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Приемка экзаменационных материалов: </a:t>
            </a: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поаудиторно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упакованных бланков, черновиков (файлы), формы отчетности и др.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Контроль за правильностью заполнения  форм отчетности  ИС-05 – ведомость проведения, частичное заполнение ИС-06 и пр.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Копирование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оригиналов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заполненных бланков ИС(И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72231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Передача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конвертов с оригиналами,  копиями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и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отчётности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МПК(приказ № 959 п.5)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722313" algn="l"/>
              </a:tabLst>
            </a:pPr>
            <a:r>
              <a:rPr lang="ru-RU" sz="2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!!!Не копируются бланки тех, кто не завершил работу или был удален (их бланки вместе с ИС-08 или ИС-09 передаются </a:t>
            </a:r>
            <a:r>
              <a:rPr lang="ru-RU" sz="2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МПК </a:t>
            </a:r>
            <a:r>
              <a:rPr lang="ru-RU" sz="2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сканирования)</a:t>
            </a:r>
            <a:endParaRPr lang="ru-RU" altLang="ru-RU" sz="28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1990</Words>
  <Application>Microsoft Office PowerPoint</Application>
  <PresentationFormat>Произвольный</PresentationFormat>
  <Paragraphs>194</Paragraphs>
  <Slides>21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宋体</vt:lpstr>
      <vt:lpstr>宋体</vt:lpstr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Аспект</vt:lpstr>
      <vt:lpstr>Организационные вопросы проведения итогового сочинения  (изложения)   в образовательных организациях  в 2021/2022 учебном году</vt:lpstr>
      <vt:lpstr>Основные вопросы</vt:lpstr>
      <vt:lpstr>Общие положения</vt:lpstr>
      <vt:lpstr>              Повторный допуск к написанию ИС(И)</vt:lpstr>
      <vt:lpstr>Функционал руководителя ОО при подготовке и проведении ИС (И)  (до 17 ноября 2021 г.)</vt:lpstr>
      <vt:lpstr>Функционал руководителя ОО при подготовке и проведении ИС (И)  (к 1 декабря  2021г. )</vt:lpstr>
      <vt:lpstr>Реестр форм для проведения ИС (И)</vt:lpstr>
      <vt:lpstr>Функционал руководителя ОО при проведении ИС (И)  (1 декабря 2021 г.)</vt:lpstr>
      <vt:lpstr>Функционал руководителя ОО при проведении ИС (И)  </vt:lpstr>
      <vt:lpstr>Презентация PowerPoint</vt:lpstr>
      <vt:lpstr>Функционал руководителя ОО после проведении ИС (И)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2018-11-15T07:03:47Z</dcterms:created>
  <dcterms:modified xsi:type="dcterms:W3CDTF">2021-11-17T13:50:41Z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